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73" r:id="rId4"/>
    <p:sldId id="261" r:id="rId5"/>
    <p:sldId id="271" r:id="rId6"/>
    <p:sldId id="274" r:id="rId7"/>
    <p:sldId id="266" r:id="rId8"/>
    <p:sldId id="275" r:id="rId9"/>
    <p:sldId id="276" r:id="rId10"/>
    <p:sldId id="277" r:id="rId11"/>
    <p:sldId id="264" r:id="rId12"/>
    <p:sldId id="272" r:id="rId13"/>
    <p:sldId id="270" r:id="rId14"/>
    <p:sldId id="279" r:id="rId15"/>
    <p:sldId id="265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5F28-2858-447C-95E2-4FF25F38C82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BB261-A0FF-471D-99EB-CF3ECD9E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21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8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9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73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4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8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5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37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8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504F-BBFB-BE63-7A20-B7F369E05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D114-FFF6-D40F-73C5-D87824247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C5CB6-492A-D504-975F-ABED49FF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5CAA5-B70C-303E-29D9-7035BC93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0897-B418-016F-F047-2912DA80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B928-C5B7-1664-9A97-2E0B4CC6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7BE1-C1CE-D380-67DF-23B7268E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0C6BC-0270-7051-7E76-E2127CA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4FCE-10AD-DAC8-BCAD-F76D5150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76024-0260-2076-1CB3-5F3B75F9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1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6007A-8658-587B-33AC-C45AE2899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81E77-9EA4-D320-DDA0-6840ACE25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9968-E35F-F89A-9F78-B75EF558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A721-6B40-4F2E-774A-A044B00B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12F7-A5E7-45D4-EBD6-665A20C7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7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C0D0-1E10-A2A1-8F13-39313DAC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CBA7-94F6-2380-45DB-CC9D0995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DD0D-76DE-EED3-B563-5658792A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B5D2-9FE5-6A7C-EA1D-7064ACA5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B44B-BDEB-1D18-52BD-2E407A00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6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4598-21EE-9CDE-D2B2-0722DFAB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0AFC8-4302-A212-5CFF-71DBEA5E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8A9F-46BC-5C9A-8EA1-E9060F56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D71D-1FBB-8259-DB47-5304AC34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F124A-0F94-B7C5-C0D0-DA0CFF8F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51BA-B67D-4459-A8E9-EB1D39B9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6930-B594-C55F-CCD9-A6C3E9B5C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8221F-A134-A59C-714E-473F765D9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3246C-FB58-42DB-B2C8-A3CCD4DB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6B125-8041-A7F8-F8DF-CDF7FD5C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825BA-14BD-F17C-85A2-56F5A22C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0E12-FB9B-3F8D-9CA3-85CE7DA2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E985-DD87-FCF9-5B50-6E495BEB9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351D-D275-73DC-AC09-FA5AD2941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A5B7C-A634-CF97-8200-9B64AA047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3CC19-3D34-781D-7AF8-A63231126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7790F-0975-B523-AA7A-17527EF1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102AB-16AF-76D9-D4D0-4F07EF85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4588F-E2DB-BB60-9033-A24F31E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3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C3EA-A000-7273-2A6E-5F9E956A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EA12F-491D-9EFE-558F-FC765F56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5DF09-C45B-0DF4-AB07-538EC442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A71D-D5A4-B43F-E9D2-01FC81FD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21347-16EA-543A-FAFA-C43174EE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15408-AD21-19A2-DEDE-BC47D0A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E5F4-C2E3-7563-5FBD-2538CA8A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4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EED4-8D14-008B-6999-DD66247F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7398-0FC6-DECB-0C1D-FE3C041A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78052-9130-A8E8-2880-2D54021B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6D784-B813-73C4-7069-F099470B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DFABE-0535-9430-C597-067FE650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93891-70D1-F6AA-F4D8-23F62060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F9A7-8AB1-48C7-663E-187763D7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60B58-993B-67AE-628C-AF36E596E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66870-1074-F96B-3968-C3A7C0BCB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A6331-F46C-351A-CFF6-73C09E05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8CD6F-373D-FE9A-7CDF-29D43BC2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8F99D-77EA-AA00-BBDD-0C71A4DD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E6F5E-F7B4-8CD6-DBD3-CC89D282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9F9F-3C46-C126-2325-B02341F11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0C62-7E92-F9F7-1DCC-FAC58ABE2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8C16D-411D-E63D-43DD-88D11C80A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38272-FF86-C136-3DE4-7EEE2A8EF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CE24F51-FA76-B0CE-CF2D-1DA4D106A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C093D8-D368-7CFB-A53C-8BF90257A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72325 w 12192000"/>
              <a:gd name="connsiteY0" fmla="*/ 2971800 h 6858000"/>
              <a:gd name="connsiteX1" fmla="*/ 1315125 w 12192000"/>
              <a:gd name="connsiteY1" fmla="*/ 3429000 h 6858000"/>
              <a:gd name="connsiteX2" fmla="*/ 1772325 w 12192000"/>
              <a:gd name="connsiteY2" fmla="*/ 3886200 h 6858000"/>
              <a:gd name="connsiteX3" fmla="*/ 10419673 w 12192000"/>
              <a:gd name="connsiteY3" fmla="*/ 3886200 h 6858000"/>
              <a:gd name="connsiteX4" fmla="*/ 10876873 w 12192000"/>
              <a:gd name="connsiteY4" fmla="*/ 3429000 h 6858000"/>
              <a:gd name="connsiteX5" fmla="*/ 10419673 w 12192000"/>
              <a:gd name="connsiteY5" fmla="*/ 29718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772325" y="2971800"/>
                </a:moveTo>
                <a:cubicBezTo>
                  <a:pt x="1519820" y="2971800"/>
                  <a:pt x="1315125" y="3176495"/>
                  <a:pt x="1315125" y="3429000"/>
                </a:cubicBezTo>
                <a:cubicBezTo>
                  <a:pt x="1315125" y="3681505"/>
                  <a:pt x="1519820" y="3886200"/>
                  <a:pt x="1772325" y="3886200"/>
                </a:cubicBezTo>
                <a:lnTo>
                  <a:pt x="10419673" y="3886200"/>
                </a:lnTo>
                <a:cubicBezTo>
                  <a:pt x="10672178" y="3886200"/>
                  <a:pt x="10876873" y="3681505"/>
                  <a:pt x="10876873" y="3429000"/>
                </a:cubicBezTo>
                <a:cubicBezTo>
                  <a:pt x="10876873" y="3176495"/>
                  <a:pt x="10672178" y="2971800"/>
                  <a:pt x="10419673" y="29718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BE1CFC7-E7EE-B84C-8738-ECD4CF6B4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3697" y="3078480"/>
            <a:ext cx="701039" cy="701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F1B37-A483-13CB-7BDA-383BCC975BFF}"/>
              </a:ext>
            </a:extLst>
          </p:cNvPr>
          <p:cNvSpPr txBox="1"/>
          <p:nvPr/>
        </p:nvSpPr>
        <p:spPr>
          <a:xfrm>
            <a:off x="3883064" y="3976844"/>
            <a:ext cx="44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Joanna Wiekiera, Martyna Żur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E813-82B4-0B64-CCBA-DCC780643BA9}"/>
              </a:ext>
            </a:extLst>
          </p:cNvPr>
          <p:cNvSpPr txBox="1"/>
          <p:nvPr/>
        </p:nvSpPr>
        <p:spPr>
          <a:xfrm>
            <a:off x="2234736" y="3013500"/>
            <a:ext cx="86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H</a:t>
            </a:r>
            <a:r>
              <a:rPr lang="en-US" sz="4800" dirty="0" err="1">
                <a:solidFill>
                  <a:schemeClr val="bg1"/>
                </a:solidFill>
              </a:rPr>
              <a:t>istopathological</a:t>
            </a:r>
            <a:r>
              <a:rPr lang="pl-PL" sz="4800" dirty="0">
                <a:solidFill>
                  <a:schemeClr val="bg1"/>
                </a:solidFill>
              </a:rPr>
              <a:t> C</a:t>
            </a:r>
            <a:r>
              <a:rPr lang="en-US" sz="4800" dirty="0" err="1">
                <a:solidFill>
                  <a:schemeClr val="bg1"/>
                </a:solidFill>
              </a:rPr>
              <a:t>lassification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TRAINING LOOP (</a:t>
            </a:r>
            <a:r>
              <a:rPr lang="pl-PL" sz="4800" dirty="0" err="1">
                <a:solidFill>
                  <a:schemeClr val="bg1"/>
                </a:solidFill>
              </a:rPr>
              <a:t>early</a:t>
            </a:r>
            <a:r>
              <a:rPr lang="pl-PL" sz="4800" dirty="0">
                <a:solidFill>
                  <a:schemeClr val="bg1"/>
                </a:solidFill>
              </a:rPr>
              <a:t> </a:t>
            </a:r>
            <a:r>
              <a:rPr lang="pl-PL" sz="4800" dirty="0" err="1">
                <a:solidFill>
                  <a:schemeClr val="bg1"/>
                </a:solidFill>
              </a:rPr>
              <a:t>stopping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AA2FD-5943-9063-9A56-0102F805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140" y="1583212"/>
            <a:ext cx="4094072" cy="1059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F8235-8F1B-1B7D-ECC0-7764C3D8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804" y="3285188"/>
            <a:ext cx="5334744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523877" y="2642780"/>
            <a:ext cx="4905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RESULT </a:t>
            </a:r>
          </a:p>
          <a:p>
            <a:pPr algn="ctr"/>
            <a:r>
              <a:rPr lang="pl-PL" sz="4800" dirty="0">
                <a:solidFill>
                  <a:schemeClr val="bg1"/>
                </a:solidFill>
              </a:rPr>
              <a:t>(</a:t>
            </a:r>
            <a:r>
              <a:rPr lang="pl-PL" sz="4800" dirty="0" err="1">
                <a:solidFill>
                  <a:schemeClr val="bg1"/>
                </a:solidFill>
              </a:rPr>
              <a:t>tqdm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91D4-DAA0-ACAC-2EAC-BCDBE38F7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9" y="300534"/>
            <a:ext cx="5606646" cy="62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RESULT (</a:t>
            </a:r>
            <a:r>
              <a:rPr lang="pl-PL" sz="4800" dirty="0" err="1">
                <a:solidFill>
                  <a:schemeClr val="bg1"/>
                </a:solidFill>
              </a:rPr>
              <a:t>plots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E3BBC-ADB8-0DD1-C4B7-D2F4F2B5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67" y="1834639"/>
            <a:ext cx="11714865" cy="43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95250" y="2400865"/>
            <a:ext cx="4353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RESULT</a:t>
            </a:r>
          </a:p>
          <a:p>
            <a:pPr algn="ctr"/>
            <a:r>
              <a:rPr lang="pl-PL" sz="4000" dirty="0">
                <a:solidFill>
                  <a:schemeClr val="bg1"/>
                </a:solidFill>
              </a:rPr>
              <a:t>(</a:t>
            </a:r>
            <a:r>
              <a:rPr lang="pl-PL" sz="4000" dirty="0" err="1">
                <a:solidFill>
                  <a:schemeClr val="bg1"/>
                </a:solidFill>
              </a:rPr>
              <a:t>confusion</a:t>
            </a:r>
            <a:r>
              <a:rPr lang="pl-PL" sz="4000" dirty="0">
                <a:solidFill>
                  <a:schemeClr val="bg1"/>
                </a:solidFill>
              </a:rPr>
              <a:t> matrix)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AAB-C115-A74D-CBA6-62337416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698" y="0"/>
            <a:ext cx="7390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2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2089208" y="494548"/>
            <a:ext cx="801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</a:rPr>
              <a:t>Support</a:t>
            </a:r>
            <a:r>
              <a:rPr lang="pl-PL" sz="4800" dirty="0">
                <a:solidFill>
                  <a:schemeClr val="bg1"/>
                </a:solidFill>
              </a:rPr>
              <a:t> </a:t>
            </a:r>
            <a:r>
              <a:rPr lang="pl-PL" sz="4800" dirty="0" err="1">
                <a:solidFill>
                  <a:schemeClr val="bg1"/>
                </a:solidFill>
              </a:rPr>
              <a:t>Vector</a:t>
            </a:r>
            <a:r>
              <a:rPr lang="pl-PL" sz="4800" dirty="0">
                <a:solidFill>
                  <a:schemeClr val="bg1"/>
                </a:solidFill>
              </a:rPr>
              <a:t>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B2DF1-5DE0-874A-A254-880B86CDE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6" y="1818703"/>
            <a:ext cx="6630325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64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CONCLUSION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6901C339-606B-981F-BF1D-A95BA3F2C072}"/>
              </a:ext>
            </a:extLst>
          </p:cNvPr>
          <p:cNvSpPr txBox="1"/>
          <p:nvPr/>
        </p:nvSpPr>
        <p:spPr>
          <a:xfrm>
            <a:off x="7945582" y="1682250"/>
            <a:ext cx="149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OUR DATE: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884AFD1-932E-9D3F-D2EF-0B2771D7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518" y="2201500"/>
            <a:ext cx="3141518" cy="226436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1E3BF7A-9D68-F900-96F3-6857E78F3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545" y="2780709"/>
            <a:ext cx="3323614" cy="233221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5D9B8D7-7057-96B1-6FB0-049C5920B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41" y="4321410"/>
            <a:ext cx="3141518" cy="2242258"/>
          </a:xfrm>
          <a:prstGeom prst="rect">
            <a:avLst/>
          </a:prstGeom>
        </p:spPr>
      </p:pic>
      <p:pic>
        <p:nvPicPr>
          <p:cNvPr id="17" name="Grafika 16" descr="Strzałka w górę z wypełnieniem pełnym">
            <a:extLst>
              <a:ext uri="{FF2B5EF4-FFF2-40B4-BE49-F238E27FC236}">
                <a16:creationId xmlns:a16="http://schemas.microsoft.com/office/drawing/2014/main" id="{6DD56B6E-D434-77C2-AECD-3FB4884E2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1" y="2707359"/>
            <a:ext cx="599100" cy="599100"/>
          </a:xfrm>
          <a:prstGeom prst="rect">
            <a:avLst/>
          </a:prstGeom>
        </p:spPr>
      </p:pic>
      <p:pic>
        <p:nvPicPr>
          <p:cNvPr id="18" name="Grafika 17" descr="Strzałka w górę z wypełnieniem pełnym">
            <a:extLst>
              <a:ext uri="{FF2B5EF4-FFF2-40B4-BE49-F238E27FC236}">
                <a16:creationId xmlns:a16="http://schemas.microsoft.com/office/drawing/2014/main" id="{FA0BA76B-D15B-1B1B-9AF6-3D8F7FE95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2" y="3532040"/>
            <a:ext cx="599100" cy="599100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400A11DF-B24A-2AB5-686B-B590452DB4CB}"/>
              </a:ext>
            </a:extLst>
          </p:cNvPr>
          <p:cNvSpPr txBox="1"/>
          <p:nvPr/>
        </p:nvSpPr>
        <p:spPr>
          <a:xfrm>
            <a:off x="1863511" y="2806854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Training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C64F3-1282-12CC-6FFF-199CDCAB4C7A}"/>
              </a:ext>
            </a:extLst>
          </p:cNvPr>
          <p:cNvSpPr txBox="1"/>
          <p:nvPr/>
        </p:nvSpPr>
        <p:spPr>
          <a:xfrm>
            <a:off x="1863511" y="3651037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Validation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1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CE24F51-FA76-B0CE-CF2D-1DA4D106A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C093D8-D368-7CFB-A53C-8BF90257A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72325 w 12192000"/>
              <a:gd name="connsiteY0" fmla="*/ 2971800 h 6858000"/>
              <a:gd name="connsiteX1" fmla="*/ 1315125 w 12192000"/>
              <a:gd name="connsiteY1" fmla="*/ 3429000 h 6858000"/>
              <a:gd name="connsiteX2" fmla="*/ 1772325 w 12192000"/>
              <a:gd name="connsiteY2" fmla="*/ 3886200 h 6858000"/>
              <a:gd name="connsiteX3" fmla="*/ 10419673 w 12192000"/>
              <a:gd name="connsiteY3" fmla="*/ 3886200 h 6858000"/>
              <a:gd name="connsiteX4" fmla="*/ 10876873 w 12192000"/>
              <a:gd name="connsiteY4" fmla="*/ 3429000 h 6858000"/>
              <a:gd name="connsiteX5" fmla="*/ 10419673 w 12192000"/>
              <a:gd name="connsiteY5" fmla="*/ 29718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772325" y="2971800"/>
                </a:moveTo>
                <a:cubicBezTo>
                  <a:pt x="1519820" y="2971800"/>
                  <a:pt x="1315125" y="3176495"/>
                  <a:pt x="1315125" y="3429000"/>
                </a:cubicBezTo>
                <a:cubicBezTo>
                  <a:pt x="1315125" y="3681505"/>
                  <a:pt x="1519820" y="3886200"/>
                  <a:pt x="1772325" y="3886200"/>
                </a:cubicBezTo>
                <a:lnTo>
                  <a:pt x="10419673" y="3886200"/>
                </a:lnTo>
                <a:cubicBezTo>
                  <a:pt x="10672178" y="3886200"/>
                  <a:pt x="10876873" y="3681505"/>
                  <a:pt x="10876873" y="3429000"/>
                </a:cubicBezTo>
                <a:cubicBezTo>
                  <a:pt x="10876873" y="3176495"/>
                  <a:pt x="10672178" y="2971800"/>
                  <a:pt x="10419673" y="29718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BE1CFC7-E7EE-B84C-8738-ECD4CF6B4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3697" y="3078480"/>
            <a:ext cx="701039" cy="701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F1B37-A483-13CB-7BDA-383BCC975BFF}"/>
              </a:ext>
            </a:extLst>
          </p:cNvPr>
          <p:cNvSpPr txBox="1"/>
          <p:nvPr/>
        </p:nvSpPr>
        <p:spPr>
          <a:xfrm>
            <a:off x="3883064" y="3976844"/>
            <a:ext cx="44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Joanna Wiekiera, Martyna Żur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E813-82B4-0B64-CCBA-DCC780643BA9}"/>
              </a:ext>
            </a:extLst>
          </p:cNvPr>
          <p:cNvSpPr txBox="1"/>
          <p:nvPr/>
        </p:nvSpPr>
        <p:spPr>
          <a:xfrm>
            <a:off x="2234736" y="3013500"/>
            <a:ext cx="86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H</a:t>
            </a:r>
            <a:r>
              <a:rPr lang="en-US" sz="4800" dirty="0" err="1">
                <a:solidFill>
                  <a:schemeClr val="bg1"/>
                </a:solidFill>
              </a:rPr>
              <a:t>istopathological</a:t>
            </a:r>
            <a:r>
              <a:rPr lang="pl-PL" sz="4800" dirty="0">
                <a:solidFill>
                  <a:schemeClr val="bg1"/>
                </a:solidFill>
              </a:rPr>
              <a:t> C</a:t>
            </a:r>
            <a:r>
              <a:rPr lang="en-US" sz="4800" dirty="0" err="1">
                <a:solidFill>
                  <a:schemeClr val="bg1"/>
                </a:solidFill>
              </a:rPr>
              <a:t>lassification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9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459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INPUT DATA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BBA17-37A2-B7E2-BD6A-F189E8312B4D}"/>
              </a:ext>
            </a:extLst>
          </p:cNvPr>
          <p:cNvSpPr txBox="1"/>
          <p:nvPr/>
        </p:nvSpPr>
        <p:spPr>
          <a:xfrm>
            <a:off x="638175" y="1468293"/>
            <a:ext cx="668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Aim of this project is to distinguish </a:t>
            </a:r>
            <a:r>
              <a:rPr lang="en-US" sz="2000" b="1" dirty="0">
                <a:solidFill>
                  <a:schemeClr val="bg1"/>
                </a:solidFill>
              </a:rPr>
              <a:t>five classes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  <a:endParaRPr lang="pl-PL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  <a:endParaRPr lang="pl-PL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squamous cell carcinoma</a:t>
            </a:r>
          </a:p>
        </p:txBody>
      </p:sp>
    </p:spTree>
    <p:extLst>
      <p:ext uri="{BB962C8B-B14F-4D97-AF65-F5344CB8AC3E}">
        <p14:creationId xmlns:p14="http://schemas.microsoft.com/office/powerpoint/2010/main" val="265188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30C81C-64D9-E02F-0F45-D3F560BB21A9}"/>
              </a:ext>
            </a:extLst>
          </p:cNvPr>
          <p:cNvGrpSpPr/>
          <p:nvPr/>
        </p:nvGrpSpPr>
        <p:grpSpPr>
          <a:xfrm>
            <a:off x="212492" y="3694411"/>
            <a:ext cx="11767016" cy="2095502"/>
            <a:chOff x="685799" y="4255817"/>
            <a:chExt cx="11767016" cy="2095502"/>
          </a:xfrm>
        </p:grpSpPr>
        <p:pic>
          <p:nvPicPr>
            <p:cNvPr id="12" name="Picture 11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035E8288-7024-D66D-360B-8E32F52D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678" y="4255820"/>
              <a:ext cx="2095499" cy="2095499"/>
            </a:xfrm>
            <a:prstGeom prst="rect">
              <a:avLst/>
            </a:prstGeom>
          </p:spPr>
        </p:pic>
        <p:pic>
          <p:nvPicPr>
            <p:cNvPr id="14" name="Picture 13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CC93BBDA-AF66-F8B5-ACBF-D13CF8116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99" y="4255820"/>
              <a:ext cx="2095499" cy="2095499"/>
            </a:xfrm>
            <a:prstGeom prst="rect">
              <a:avLst/>
            </a:prstGeom>
          </p:spPr>
        </p:pic>
        <p:pic>
          <p:nvPicPr>
            <p:cNvPr id="16" name="Picture 15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036AA6C3-A9C2-12F9-F827-8F55B5D3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436" y="4255818"/>
              <a:ext cx="2095499" cy="2095499"/>
            </a:xfrm>
            <a:prstGeom prst="rect">
              <a:avLst/>
            </a:prstGeom>
          </p:spPr>
        </p:pic>
        <p:pic>
          <p:nvPicPr>
            <p:cNvPr id="18" name="Picture 17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E16D54E6-926B-5D20-4EEB-5F2AC80C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557" y="4255818"/>
              <a:ext cx="2095499" cy="2095499"/>
            </a:xfrm>
            <a:prstGeom prst="rect">
              <a:avLst/>
            </a:prstGeom>
          </p:spPr>
        </p:pic>
        <p:pic>
          <p:nvPicPr>
            <p:cNvPr id="20" name="Picture 19" descr="A purple cell with white dots&#10;&#10;Description automatically generated with medium confidence">
              <a:extLst>
                <a:ext uri="{FF2B5EF4-FFF2-40B4-BE49-F238E27FC236}">
                  <a16:creationId xmlns:a16="http://schemas.microsoft.com/office/drawing/2014/main" id="{ACD124C5-9297-0363-A94E-3B9F6253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7315" y="4255817"/>
              <a:ext cx="2095500" cy="20955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871F72-BDA3-0F90-23C8-F3A71E504CD5}"/>
              </a:ext>
            </a:extLst>
          </p:cNvPr>
          <p:cNvSpPr txBox="1"/>
          <p:nvPr/>
        </p:nvSpPr>
        <p:spPr>
          <a:xfrm>
            <a:off x="638175" y="1468293"/>
            <a:ext cx="668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Aim of this project is to distinguish </a:t>
            </a:r>
            <a:r>
              <a:rPr lang="en-US" sz="2000" b="1" dirty="0">
                <a:solidFill>
                  <a:schemeClr val="bg1"/>
                </a:solidFill>
              </a:rPr>
              <a:t>five classes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  <a:endParaRPr lang="pl-PL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  <a:endParaRPr lang="pl-PL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squamous cell carcinoma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459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INPUT DATA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D51F2-1DD9-A984-1758-95461E947A22}"/>
              </a:ext>
            </a:extLst>
          </p:cNvPr>
          <p:cNvSpPr txBox="1"/>
          <p:nvPr/>
        </p:nvSpPr>
        <p:spPr>
          <a:xfrm>
            <a:off x="109186" y="6000096"/>
            <a:ext cx="219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500" dirty="0">
                <a:solidFill>
                  <a:schemeClr val="bg1"/>
                </a:solidFill>
              </a:rPr>
              <a:t>(1) </a:t>
            </a:r>
            <a:r>
              <a:rPr lang="en-US" sz="1500" dirty="0">
                <a:solidFill>
                  <a:schemeClr val="bg1"/>
                </a:solidFill>
              </a:rPr>
              <a:t>colon benign tissue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8527F-2534-6C61-17E2-B294BC8323BC}"/>
              </a:ext>
            </a:extLst>
          </p:cNvPr>
          <p:cNvSpPr txBox="1"/>
          <p:nvPr/>
        </p:nvSpPr>
        <p:spPr>
          <a:xfrm>
            <a:off x="2578717" y="6000096"/>
            <a:ext cx="219880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(2) colon adenocarcinoma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3CE77-BCC0-14D1-6E3C-CBEDA8A865F2}"/>
              </a:ext>
            </a:extLst>
          </p:cNvPr>
          <p:cNvSpPr txBox="1"/>
          <p:nvPr/>
        </p:nvSpPr>
        <p:spPr>
          <a:xfrm>
            <a:off x="4996596" y="6000096"/>
            <a:ext cx="219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</a:t>
            </a:r>
            <a:r>
              <a:rPr lang="pl-PL" sz="1500" dirty="0">
                <a:solidFill>
                  <a:schemeClr val="bg1"/>
                </a:solidFill>
              </a:rPr>
              <a:t>3</a:t>
            </a:r>
            <a:r>
              <a:rPr lang="en-US" sz="1500" dirty="0">
                <a:solidFill>
                  <a:schemeClr val="bg1"/>
                </a:solidFill>
              </a:rPr>
              <a:t>) lung benign </a:t>
            </a:r>
            <a:r>
              <a:rPr lang="en-US" sz="1500" dirty="0" err="1">
                <a:solidFill>
                  <a:schemeClr val="bg1"/>
                </a:solidFill>
              </a:rPr>
              <a:t>tissu</a:t>
            </a:r>
            <a:r>
              <a:rPr lang="pl-PL" sz="1500" dirty="0">
                <a:solidFill>
                  <a:schemeClr val="bg1"/>
                </a:solidFill>
              </a:rPr>
              <a:t>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050F7-D857-EC11-931B-C121D39974E6}"/>
              </a:ext>
            </a:extLst>
          </p:cNvPr>
          <p:cNvSpPr txBox="1"/>
          <p:nvPr/>
        </p:nvSpPr>
        <p:spPr>
          <a:xfrm>
            <a:off x="7414478" y="6000096"/>
            <a:ext cx="2198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(4) lung adenocarcinoma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18408-F514-8BAE-E35B-F13C607894F1}"/>
              </a:ext>
            </a:extLst>
          </p:cNvPr>
          <p:cNvSpPr txBox="1"/>
          <p:nvPr/>
        </p:nvSpPr>
        <p:spPr>
          <a:xfrm>
            <a:off x="9832355" y="6000095"/>
            <a:ext cx="2198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(5) lung squamous cell carcinoma</a:t>
            </a:r>
          </a:p>
        </p:txBody>
      </p:sp>
    </p:spTree>
    <p:extLst>
      <p:ext uri="{BB962C8B-B14F-4D97-AF65-F5344CB8AC3E}">
        <p14:creationId xmlns:p14="http://schemas.microsoft.com/office/powerpoint/2010/main" val="157429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DATA PREPROCESING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5CAB1-F0DA-F29F-5A6F-0327DB054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21" y="1384012"/>
            <a:ext cx="8880025" cy="51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800">
                <a:solidFill>
                  <a:schemeClr val="bg1"/>
                </a:solidFill>
              </a:rPr>
              <a:t>(1)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4FCE89C-CB31-C9B9-CECC-3D209764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6" y="1384012"/>
            <a:ext cx="6111118" cy="4551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13703-1208-099A-D664-648C25DBB48C}"/>
              </a:ext>
            </a:extLst>
          </p:cNvPr>
          <p:cNvSpPr txBox="1"/>
          <p:nvPr/>
        </p:nvSpPr>
        <p:spPr>
          <a:xfrm>
            <a:off x="10715625" y="553014"/>
            <a:ext cx="139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(1)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3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4FCE89C-CB31-C9B9-CECC-3D209764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6" y="1384012"/>
            <a:ext cx="6111118" cy="4551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C4F36-4CD1-A527-66F8-BB7FDF51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791" y="1384012"/>
            <a:ext cx="5450482" cy="5339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67539-5AFD-7E9D-F6B8-20AD1D9FB495}"/>
              </a:ext>
            </a:extLst>
          </p:cNvPr>
          <p:cNvSpPr txBox="1"/>
          <p:nvPr/>
        </p:nvSpPr>
        <p:spPr>
          <a:xfrm>
            <a:off x="457200" y="553015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8ACD4-75E3-1B93-4929-3CB718A40A96}"/>
              </a:ext>
            </a:extLst>
          </p:cNvPr>
          <p:cNvSpPr txBox="1"/>
          <p:nvPr/>
        </p:nvSpPr>
        <p:spPr>
          <a:xfrm>
            <a:off x="10715625" y="553014"/>
            <a:ext cx="139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(2)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44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CD0DB281-6468-A0EC-6D4F-1A3FF7F2C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08" y="2783774"/>
            <a:ext cx="3581400" cy="59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AA6B8-AC1F-80B4-58EB-FBE277CBE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481" y="2842704"/>
            <a:ext cx="3686689" cy="4667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452D67-AB81-9E90-5B9D-5F3ADD52AB33}"/>
              </a:ext>
            </a:extLst>
          </p:cNvPr>
          <p:cNvGrpSpPr/>
          <p:nvPr/>
        </p:nvGrpSpPr>
        <p:grpSpPr>
          <a:xfrm>
            <a:off x="-95250" y="1882351"/>
            <a:ext cx="12192000" cy="704003"/>
            <a:chOff x="412317" y="2013084"/>
            <a:chExt cx="10356659" cy="598025"/>
          </a:xfrm>
        </p:grpSpPr>
        <p:pic>
          <p:nvPicPr>
            <p:cNvPr id="4" name="Picture 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70CDF997-E789-E1FB-D082-6D48069B4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645" r="4193" b="-402"/>
            <a:stretch/>
          </p:blipFill>
          <p:spPr>
            <a:xfrm>
              <a:off x="412317" y="2013084"/>
              <a:ext cx="5119985" cy="5980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50EC7D-69B6-3B3B-5390-893AEF10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7185" y="2023664"/>
              <a:ext cx="5191791" cy="57686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6FA12F-01BA-6C53-BC43-ABA743531A9C}"/>
              </a:ext>
            </a:extLst>
          </p:cNvPr>
          <p:cNvSpPr txBox="1"/>
          <p:nvPr/>
        </p:nvSpPr>
        <p:spPr>
          <a:xfrm>
            <a:off x="457200" y="553015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E1ACD-0CDD-BBD5-B270-5F83E6212CEE}"/>
              </a:ext>
            </a:extLst>
          </p:cNvPr>
          <p:cNvSpPr txBox="1"/>
          <p:nvPr/>
        </p:nvSpPr>
        <p:spPr>
          <a:xfrm>
            <a:off x="10715625" y="553014"/>
            <a:ext cx="139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(3)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0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TRAINING LOOP (</a:t>
            </a:r>
            <a:r>
              <a:rPr lang="pl-PL" sz="4800" dirty="0" err="1">
                <a:solidFill>
                  <a:schemeClr val="bg1"/>
                </a:solidFill>
              </a:rPr>
              <a:t>traning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45FFF-51DE-9DBD-1C98-DD3907E9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427" y="1384012"/>
            <a:ext cx="9397146" cy="52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TRAINING LOOP (</a:t>
            </a:r>
            <a:r>
              <a:rPr lang="pl-PL" sz="4800" dirty="0" err="1">
                <a:solidFill>
                  <a:schemeClr val="bg1"/>
                </a:solidFill>
              </a:rPr>
              <a:t>validation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52B5-7AA8-1732-4829-6D3ADA108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36" y="1590332"/>
            <a:ext cx="880232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3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189</Words>
  <Application>Microsoft Office PowerPoint</Application>
  <PresentationFormat>Widescreen</PresentationFormat>
  <Paragraphs>60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Wiekiera</dc:creator>
  <cp:lastModifiedBy>Joanna Wiekiera (jw302114)</cp:lastModifiedBy>
  <cp:revision>11</cp:revision>
  <dcterms:created xsi:type="dcterms:W3CDTF">2024-01-18T22:38:19Z</dcterms:created>
  <dcterms:modified xsi:type="dcterms:W3CDTF">2024-06-24T16:36:52Z</dcterms:modified>
</cp:coreProperties>
</file>